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363" r:id="rId3"/>
    <p:sldId id="431" r:id="rId4"/>
    <p:sldId id="432" r:id="rId5"/>
    <p:sldId id="376" r:id="rId6"/>
    <p:sldId id="417" r:id="rId7"/>
    <p:sldId id="430" r:id="rId8"/>
    <p:sldId id="433" r:id="rId9"/>
    <p:sldId id="43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00CC99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65"/>
    <p:restoredTop sz="94499"/>
  </p:normalViewPr>
  <p:slideViewPr>
    <p:cSldViewPr snapToGrid="0">
      <p:cViewPr varScale="1">
        <p:scale>
          <a:sx n="142" d="100"/>
          <a:sy n="142" d="100"/>
        </p:scale>
        <p:origin x="178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4/14/2025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Abstraction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Abstraction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>
                <a:solidFill>
                  <a:schemeClr val="tx1">
                    <a:lumMod val="50000"/>
                    <a:lumOff val="50000"/>
                  </a:schemeClr>
                </a:solidFill>
              </a:rPr>
              <a:t>Abstract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Classes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Abstract Method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0D683-EBFA-8448-FEF0-6D4AAAE0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Abstraction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F1076-E6D8-81F6-8AC9-65A1B6690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51734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Data abstraction is the process of hiding certain details and showing only essential information to the user.</a:t>
            </a:r>
            <a:br>
              <a:rPr lang="en-US" dirty="0"/>
            </a:br>
            <a:r>
              <a:rPr lang="en-US" dirty="0"/>
              <a:t>can be achieved with either </a:t>
            </a:r>
            <a:r>
              <a:rPr lang="en-US" b="1" dirty="0"/>
              <a:t>abstract classes </a:t>
            </a:r>
            <a:r>
              <a:rPr lang="en-US" dirty="0"/>
              <a:t>or </a:t>
            </a:r>
            <a:r>
              <a:rPr lang="en-US" b="1" dirty="0"/>
              <a:t>interfaces</a:t>
            </a:r>
            <a:endParaRPr lang="en-PH" b="1" dirty="0"/>
          </a:p>
        </p:txBody>
      </p:sp>
      <p:pic>
        <p:nvPicPr>
          <p:cNvPr id="7" name="Picture 6" descr="A painting of a person with his mouth open&#10;&#10;AI-generated content may be incorrect.">
            <a:extLst>
              <a:ext uri="{FF2B5EF4-FFF2-40B4-BE49-F238E27FC236}">
                <a16:creationId xmlns:a16="http://schemas.microsoft.com/office/drawing/2014/main" id="{F5D7F734-83A2-A1DD-F984-179EF4272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500" y="2151932"/>
            <a:ext cx="3480300" cy="43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7700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CB9F1-A359-35B1-4050-2D30C8FCD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CD52E-9442-70E3-D359-005389E06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Abstraction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055AE-D55D-944D-F260-2AC7C282B9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latin typeface="Consolas" panose="020B0609020204030204" pitchFamily="49" charset="0"/>
              </a:rPr>
              <a:t>abstract</a:t>
            </a:r>
            <a:r>
              <a:rPr lang="en-US" dirty="0"/>
              <a:t> keyword is a non-access modifier, used for classes and methods:</a:t>
            </a:r>
            <a:endParaRPr lang="en-PH" b="1" dirty="0"/>
          </a:p>
        </p:txBody>
      </p:sp>
    </p:spTree>
    <p:extLst>
      <p:ext uri="{BB962C8B-B14F-4D97-AF65-F5344CB8AC3E}">
        <p14:creationId xmlns:p14="http://schemas.microsoft.com/office/powerpoint/2010/main" val="89349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174441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/>
              <a:t>Sometimes we only want to create a parent class that only defines a general form that will be shared by all its subclasses, leaving it to each subclass to fill in the details.</a:t>
            </a:r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Abstraction can be achieved with either </a:t>
            </a:r>
            <a:r>
              <a:rPr lang="en-US" b="1" dirty="0"/>
              <a:t>abstract classes </a:t>
            </a:r>
            <a:r>
              <a:rPr lang="en-US" dirty="0"/>
              <a:t>or</a:t>
            </a:r>
            <a:r>
              <a:rPr lang="en-US" b="1" dirty="0"/>
              <a:t> interfaces.</a:t>
            </a: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457200" indent="-457200" algn="l">
              <a:buFont typeface="Wingdings" panose="05000000000000000000" pitchFamily="2" charset="2"/>
              <a:buChar char="q"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pic>
        <p:nvPicPr>
          <p:cNvPr id="8" name="Picture 7" descr="A painting of a person with his mouth open&#10;&#10;AI-generated content may be incorrect.">
            <a:extLst>
              <a:ext uri="{FF2B5EF4-FFF2-40B4-BE49-F238E27FC236}">
                <a16:creationId xmlns:a16="http://schemas.microsoft.com/office/drawing/2014/main" id="{A0AFA984-AAEB-5799-1992-C46FC1409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500" y="2151932"/>
            <a:ext cx="3480300" cy="43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FDFA45-2018-2DA4-A3EE-C586B166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B3B6F92-A2C5-36D7-0F3A-A8A0697C5BF2}"/>
              </a:ext>
            </a:extLst>
          </p:cNvPr>
          <p:cNvGrpSpPr/>
          <p:nvPr/>
        </p:nvGrpSpPr>
        <p:grpSpPr>
          <a:xfrm>
            <a:off x="10001402" y="1969851"/>
            <a:ext cx="1712230" cy="369332"/>
            <a:chOff x="9913262" y="1679539"/>
            <a:chExt cx="1712230" cy="369332"/>
          </a:xfrm>
        </p:grpSpPr>
        <p:pic>
          <p:nvPicPr>
            <p:cNvPr id="18" name="Picture 17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234A9C2C-4374-534D-8DBB-642734305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3C27A6-5074-A821-1950-630EA89A857F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9B45FD98-BC53-F5D5-4C54-39B019BEC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PH" dirty="0"/>
              <a:t>Abstract Class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6445F2F-F0E3-2A82-3D95-191BDD2847DC}"/>
              </a:ext>
            </a:extLst>
          </p:cNvPr>
          <p:cNvSpPr txBox="1">
            <a:spLocks/>
          </p:cNvSpPr>
          <p:nvPr/>
        </p:nvSpPr>
        <p:spPr>
          <a:xfrm>
            <a:off x="606114" y="1949823"/>
            <a:ext cx="11235266" cy="317350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A88DB99-2BC4-59BA-8B0F-62C1B205E3CC}"/>
              </a:ext>
            </a:extLst>
          </p:cNvPr>
          <p:cNvSpPr txBox="1"/>
          <p:nvPr/>
        </p:nvSpPr>
        <p:spPr>
          <a:xfrm>
            <a:off x="870769" y="2269144"/>
            <a:ext cx="10842863" cy="2626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(“zzzz”);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4B74024-D3C1-62D8-3712-5CD772290F7C}"/>
              </a:ext>
            </a:extLst>
          </p:cNvPr>
          <p:cNvSpPr txBox="1"/>
          <p:nvPr/>
        </p:nvSpPr>
        <p:spPr>
          <a:xfrm>
            <a:off x="606114" y="5334077"/>
            <a:ext cx="1123526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000" dirty="0"/>
              <a:t>An abstract class can have both </a:t>
            </a:r>
            <a:r>
              <a:rPr lang="en-US" sz="3000" b="1" dirty="0">
                <a:solidFill>
                  <a:srgbClr val="002060"/>
                </a:solidFill>
              </a:rPr>
              <a:t>abstract</a:t>
            </a:r>
            <a:r>
              <a:rPr lang="en-US" sz="3000" dirty="0"/>
              <a:t> and </a:t>
            </a:r>
            <a:r>
              <a:rPr lang="en-US" sz="3000" b="1" dirty="0">
                <a:solidFill>
                  <a:srgbClr val="002060"/>
                </a:solidFill>
              </a:rPr>
              <a:t>regular methods</a:t>
            </a:r>
            <a:r>
              <a:rPr lang="en-US" sz="3000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8C6FBD-E37F-9F2B-52BA-0FD3997C3D98}"/>
              </a:ext>
            </a:extLst>
          </p:cNvPr>
          <p:cNvSpPr/>
          <p:nvPr/>
        </p:nvSpPr>
        <p:spPr>
          <a:xfrm>
            <a:off x="1142973" y="2735547"/>
            <a:ext cx="3919818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50E00C-2413-197C-093D-CF0B00B4C3C6}"/>
              </a:ext>
            </a:extLst>
          </p:cNvPr>
          <p:cNvSpPr/>
          <p:nvPr/>
        </p:nvSpPr>
        <p:spPr>
          <a:xfrm>
            <a:off x="1142974" y="3220205"/>
            <a:ext cx="4202206" cy="12898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BE79E79-1AF0-D65D-3D70-F308C255BB73}"/>
              </a:ext>
            </a:extLst>
          </p:cNvPr>
          <p:cNvSpPr txBox="1"/>
          <p:nvPr/>
        </p:nvSpPr>
        <p:spPr>
          <a:xfrm>
            <a:off x="7032547" y="2735546"/>
            <a:ext cx="190425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abstract method</a:t>
            </a:r>
            <a:endParaRPr lang="en-PH" b="1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359E14F-640C-59C9-4E12-A15921D96581}"/>
              </a:ext>
            </a:extLst>
          </p:cNvPr>
          <p:cNvSpPr txBox="1"/>
          <p:nvPr/>
        </p:nvSpPr>
        <p:spPr>
          <a:xfrm>
            <a:off x="7032547" y="3631148"/>
            <a:ext cx="195678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Regular method</a:t>
            </a:r>
            <a:endParaRPr lang="en-PH" b="1" dirty="0">
              <a:solidFill>
                <a:schemeClr val="bg1"/>
              </a:solidFill>
            </a:endParaRPr>
          </a:p>
        </p:txBody>
      </p:sp>
      <p:sp>
        <p:nvSpPr>
          <p:cNvPr id="48" name="Arrow: Left 47">
            <a:extLst>
              <a:ext uri="{FF2B5EF4-FFF2-40B4-BE49-F238E27FC236}">
                <a16:creationId xmlns:a16="http://schemas.microsoft.com/office/drawing/2014/main" id="{E524B868-F266-6543-E095-5C15D5B49D66}"/>
              </a:ext>
            </a:extLst>
          </p:cNvPr>
          <p:cNvSpPr/>
          <p:nvPr/>
        </p:nvSpPr>
        <p:spPr>
          <a:xfrm>
            <a:off x="5802996" y="2677896"/>
            <a:ext cx="978408" cy="48463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9" name="Arrow: Left 48">
            <a:extLst>
              <a:ext uri="{FF2B5EF4-FFF2-40B4-BE49-F238E27FC236}">
                <a16:creationId xmlns:a16="http://schemas.microsoft.com/office/drawing/2014/main" id="{7502C55C-26F1-48DA-4106-5DE63793D678}"/>
              </a:ext>
            </a:extLst>
          </p:cNvPr>
          <p:cNvSpPr/>
          <p:nvPr/>
        </p:nvSpPr>
        <p:spPr>
          <a:xfrm>
            <a:off x="5767269" y="3557200"/>
            <a:ext cx="978408" cy="48463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8DE3E7B-AAB3-1727-ADD5-6140D10573A5}"/>
              </a:ext>
            </a:extLst>
          </p:cNvPr>
          <p:cNvGrpSpPr/>
          <p:nvPr/>
        </p:nvGrpSpPr>
        <p:grpSpPr>
          <a:xfrm>
            <a:off x="10129149" y="2084152"/>
            <a:ext cx="1712230" cy="369332"/>
            <a:chOff x="9913262" y="1679539"/>
            <a:chExt cx="1712230" cy="369332"/>
          </a:xfrm>
        </p:grpSpPr>
        <p:pic>
          <p:nvPicPr>
            <p:cNvPr id="51" name="Picture 5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BFC8ADB2-52CF-5B08-F377-D065F9D13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958E611-0D42-CA9F-2EF1-2E0F77649B81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729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34000E-94A5-6B4C-C7E0-A1B113E3A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9B9694-C3F9-D94E-15F7-DD6CEEFA8619}"/>
              </a:ext>
            </a:extLst>
          </p:cNvPr>
          <p:cNvSpPr txBox="1">
            <a:spLocks/>
          </p:cNvSpPr>
          <p:nvPr/>
        </p:nvSpPr>
        <p:spPr>
          <a:xfrm>
            <a:off x="606114" y="1949824"/>
            <a:ext cx="11235266" cy="13255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14101-E918-951D-F62E-5F2A178E1E43}"/>
              </a:ext>
            </a:extLst>
          </p:cNvPr>
          <p:cNvSpPr txBox="1"/>
          <p:nvPr/>
        </p:nvSpPr>
        <p:spPr>
          <a:xfrm>
            <a:off x="830454" y="2324325"/>
            <a:ext cx="10842863" cy="83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880A1249-C7A6-F63C-9079-E590ED6AD117}"/>
              </a:ext>
            </a:extLst>
          </p:cNvPr>
          <p:cNvSpPr txBox="1">
            <a:spLocks/>
          </p:cNvSpPr>
          <p:nvPr/>
        </p:nvSpPr>
        <p:spPr>
          <a:xfrm>
            <a:off x="606113" y="3530400"/>
            <a:ext cx="11235266" cy="208303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5E4892-C31A-F849-F8B9-CAB6FBA1C17C}"/>
              </a:ext>
            </a:extLst>
          </p:cNvPr>
          <p:cNvSpPr txBox="1"/>
          <p:nvPr/>
        </p:nvSpPr>
        <p:spPr>
          <a:xfrm>
            <a:off x="852898" y="3748986"/>
            <a:ext cx="8836411" cy="1729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US" sz="2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throws an error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FEE802-13C3-6EE0-100A-E5CDBB262566}"/>
              </a:ext>
            </a:extLst>
          </p:cNvPr>
          <p:cNvSpPr/>
          <p:nvPr/>
        </p:nvSpPr>
        <p:spPr>
          <a:xfrm>
            <a:off x="1959785" y="4727205"/>
            <a:ext cx="3807759" cy="4130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CAE7C4C-97F3-B191-BECF-DADFA9E7A77D}"/>
              </a:ext>
            </a:extLst>
          </p:cNvPr>
          <p:cNvSpPr txBox="1"/>
          <p:nvPr/>
        </p:nvSpPr>
        <p:spPr>
          <a:xfrm>
            <a:off x="606113" y="5754632"/>
            <a:ext cx="1123526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000" dirty="0"/>
              <a:t>An abstract class </a:t>
            </a:r>
            <a:r>
              <a:rPr lang="en-US" sz="3000" b="1" dirty="0">
                <a:solidFill>
                  <a:srgbClr val="002060"/>
                </a:solidFill>
              </a:rPr>
              <a:t>cannot be used to create objects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6F90A73-6383-9493-975C-B1137684259B}"/>
              </a:ext>
            </a:extLst>
          </p:cNvPr>
          <p:cNvGrpSpPr/>
          <p:nvPr/>
        </p:nvGrpSpPr>
        <p:grpSpPr>
          <a:xfrm>
            <a:off x="10129149" y="2084152"/>
            <a:ext cx="1712230" cy="369332"/>
            <a:chOff x="9913262" y="1679539"/>
            <a:chExt cx="1712230" cy="369332"/>
          </a:xfrm>
        </p:grpSpPr>
        <p:pic>
          <p:nvPicPr>
            <p:cNvPr id="40" name="Picture 39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E6436863-9ADB-EFA6-B46F-CA1639C23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1F34FC1-CA39-203A-4DE3-B0BBCDDBB85A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06E1623-20C4-8327-519A-90514469BCE9}"/>
              </a:ext>
            </a:extLst>
          </p:cNvPr>
          <p:cNvGrpSpPr/>
          <p:nvPr/>
        </p:nvGrpSpPr>
        <p:grpSpPr>
          <a:xfrm>
            <a:off x="10381227" y="3607893"/>
            <a:ext cx="1403876" cy="369332"/>
            <a:chOff x="9913262" y="1679539"/>
            <a:chExt cx="1403876" cy="369332"/>
          </a:xfrm>
        </p:grpSpPr>
        <p:pic>
          <p:nvPicPr>
            <p:cNvPr id="43" name="Picture 42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34C4A2D5-3AFF-E00E-4ABE-CA6EC5892E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F70E5D3-8CC0-FEA2-5EEE-6920A423572A}"/>
                </a:ext>
              </a:extLst>
            </p:cNvPr>
            <p:cNvSpPr txBox="1"/>
            <p:nvPr/>
          </p:nvSpPr>
          <p:spPr>
            <a:xfrm>
              <a:off x="10273262" y="167953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App.java</a:t>
              </a: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47513A59-5545-5E27-9683-392668038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PH" dirty="0"/>
              <a:t>Abstract Class</a:t>
            </a:r>
          </a:p>
        </p:txBody>
      </p:sp>
    </p:spTree>
    <p:extLst>
      <p:ext uri="{BB962C8B-B14F-4D97-AF65-F5344CB8AC3E}">
        <p14:creationId xmlns:p14="http://schemas.microsoft.com/office/powerpoint/2010/main" val="1192188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9B7DEF-E30A-502E-5365-4B99EA493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8F7D6-64B3-42F1-4EFE-0311DE3AF42D}"/>
              </a:ext>
            </a:extLst>
          </p:cNvPr>
          <p:cNvGrpSpPr/>
          <p:nvPr/>
        </p:nvGrpSpPr>
        <p:grpSpPr>
          <a:xfrm>
            <a:off x="10001402" y="1969851"/>
            <a:ext cx="1712230" cy="369332"/>
            <a:chOff x="9913262" y="1679539"/>
            <a:chExt cx="1712230" cy="369332"/>
          </a:xfrm>
        </p:grpSpPr>
        <p:pic>
          <p:nvPicPr>
            <p:cNvPr id="18" name="Picture 17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4916520-1C47-D96D-2E67-2DD5EDA102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83310CF-3122-E97B-7F87-26F0E6C3849A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53220F3F-4DBB-CEA3-01B4-4D03FB878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PH" dirty="0"/>
              <a:t>Abstract Method 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6A61DE8-D393-2E37-98B5-443D6BF8D445}"/>
              </a:ext>
            </a:extLst>
          </p:cNvPr>
          <p:cNvSpPr txBox="1">
            <a:spLocks/>
          </p:cNvSpPr>
          <p:nvPr/>
        </p:nvSpPr>
        <p:spPr>
          <a:xfrm>
            <a:off x="606114" y="1949824"/>
            <a:ext cx="11235266" cy="194982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CAA0A5-4F9C-DC0B-247C-92D340458A9C}"/>
              </a:ext>
            </a:extLst>
          </p:cNvPr>
          <p:cNvSpPr txBox="1"/>
          <p:nvPr/>
        </p:nvSpPr>
        <p:spPr>
          <a:xfrm>
            <a:off x="870769" y="2269144"/>
            <a:ext cx="10842863" cy="137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6269F67-F891-BBE2-6D4D-7DAF0FA375EE}"/>
              </a:ext>
            </a:extLst>
          </p:cNvPr>
          <p:cNvSpPr txBox="1"/>
          <p:nvPr/>
        </p:nvSpPr>
        <p:spPr>
          <a:xfrm>
            <a:off x="606114" y="5334077"/>
            <a:ext cx="1123526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000" dirty="0"/>
              <a:t>Abstract methods </a:t>
            </a:r>
            <a:r>
              <a:rPr lang="en-US" sz="3000" b="1" dirty="0">
                <a:solidFill>
                  <a:srgbClr val="002060"/>
                </a:solidFill>
              </a:rPr>
              <a:t>can only be used in an abstract class</a:t>
            </a:r>
            <a:r>
              <a:rPr lang="en-US" sz="3000" dirty="0"/>
              <a:t>, and it </a:t>
            </a:r>
            <a:r>
              <a:rPr lang="en-US" sz="3000" b="1" dirty="0">
                <a:solidFill>
                  <a:srgbClr val="002060"/>
                </a:solidFill>
              </a:rPr>
              <a:t>does not have a body</a:t>
            </a:r>
            <a:r>
              <a:rPr lang="en-US" sz="3000" dirty="0"/>
              <a:t>. The body is provided by the subclass.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B5AC2BE-DFB1-7CD7-CE3E-87C7CFF4C04C}"/>
              </a:ext>
            </a:extLst>
          </p:cNvPr>
          <p:cNvSpPr/>
          <p:nvPr/>
        </p:nvSpPr>
        <p:spPr>
          <a:xfrm>
            <a:off x="1142973" y="2735547"/>
            <a:ext cx="3919818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C13ACEA-1E5F-68B4-ACDC-E4744CB9CE53}"/>
              </a:ext>
            </a:extLst>
          </p:cNvPr>
          <p:cNvSpPr txBox="1"/>
          <p:nvPr/>
        </p:nvSpPr>
        <p:spPr>
          <a:xfrm>
            <a:off x="7032547" y="2735546"/>
            <a:ext cx="190425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abstract method</a:t>
            </a:r>
            <a:endParaRPr lang="en-PH" b="1" dirty="0">
              <a:solidFill>
                <a:schemeClr val="bg1"/>
              </a:solidFill>
            </a:endParaRPr>
          </a:p>
        </p:txBody>
      </p:sp>
      <p:sp>
        <p:nvSpPr>
          <p:cNvPr id="48" name="Arrow: Left 47">
            <a:extLst>
              <a:ext uri="{FF2B5EF4-FFF2-40B4-BE49-F238E27FC236}">
                <a16:creationId xmlns:a16="http://schemas.microsoft.com/office/drawing/2014/main" id="{8DBF9683-612D-F9FA-D6B0-C52FE7E4D091}"/>
              </a:ext>
            </a:extLst>
          </p:cNvPr>
          <p:cNvSpPr/>
          <p:nvPr/>
        </p:nvSpPr>
        <p:spPr>
          <a:xfrm>
            <a:off x="5802996" y="2677896"/>
            <a:ext cx="978408" cy="484632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93C7A4-8C6C-84E3-81BD-3F211FCAD837}"/>
              </a:ext>
            </a:extLst>
          </p:cNvPr>
          <p:cNvGrpSpPr/>
          <p:nvPr/>
        </p:nvGrpSpPr>
        <p:grpSpPr>
          <a:xfrm>
            <a:off x="10129149" y="2084152"/>
            <a:ext cx="1712230" cy="369332"/>
            <a:chOff x="9913262" y="1679539"/>
            <a:chExt cx="1712230" cy="369332"/>
          </a:xfrm>
        </p:grpSpPr>
        <p:pic>
          <p:nvPicPr>
            <p:cNvPr id="3" name="Picture 2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FF84E492-C7AB-47A6-91F4-320E663F8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CC9AB5D-7245-958A-1D4E-6FF5416EDB92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789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6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07FCC-402B-8D0D-6B0E-DB4BBD457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6FC545D0-2043-6B5B-6F8C-53E7B80CA2B5}"/>
              </a:ext>
            </a:extLst>
          </p:cNvPr>
          <p:cNvSpPr txBox="1"/>
          <p:nvPr/>
        </p:nvSpPr>
        <p:spPr>
          <a:xfrm>
            <a:off x="606114" y="5334077"/>
            <a:ext cx="11235265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500" dirty="0"/>
              <a:t>If the abstract class includes any abstract method, then all the child classes inherited from the abstract parent class </a:t>
            </a:r>
            <a:r>
              <a:rPr lang="en-US" sz="2500" b="1" dirty="0">
                <a:solidFill>
                  <a:srgbClr val="002060"/>
                </a:solidFill>
              </a:rPr>
              <a:t>must provide the implementation</a:t>
            </a:r>
            <a:r>
              <a:rPr lang="en-US" sz="2500" dirty="0"/>
              <a:t> of the abstract method.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9913E41-C915-DF13-DDBE-63FFE53ED106}"/>
              </a:ext>
            </a:extLst>
          </p:cNvPr>
          <p:cNvSpPr txBox="1">
            <a:spLocks/>
          </p:cNvSpPr>
          <p:nvPr/>
        </p:nvSpPr>
        <p:spPr>
          <a:xfrm>
            <a:off x="606113" y="820270"/>
            <a:ext cx="11235266" cy="176156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49C3A6-D7D5-8E2E-1E60-AD837DA00741}"/>
              </a:ext>
            </a:extLst>
          </p:cNvPr>
          <p:cNvSpPr txBox="1"/>
          <p:nvPr/>
        </p:nvSpPr>
        <p:spPr>
          <a:xfrm>
            <a:off x="870768" y="1139591"/>
            <a:ext cx="10842863" cy="137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abstract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B9A3092-5180-772D-7A3C-F0EC7735053B}"/>
              </a:ext>
            </a:extLst>
          </p:cNvPr>
          <p:cNvGrpSpPr/>
          <p:nvPr/>
        </p:nvGrpSpPr>
        <p:grpSpPr>
          <a:xfrm>
            <a:off x="10129149" y="954925"/>
            <a:ext cx="1712230" cy="369332"/>
            <a:chOff x="9913262" y="1679539"/>
            <a:chExt cx="1712230" cy="369332"/>
          </a:xfrm>
        </p:grpSpPr>
        <p:pic>
          <p:nvPicPr>
            <p:cNvPr id="12" name="Picture 11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88E0D170-F30B-2055-2F92-633C20217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3D27B7-14DF-CBF4-85F6-5F2538D26D18}"/>
                </a:ext>
              </a:extLst>
            </p:cNvPr>
            <p:cNvSpPr txBox="1"/>
            <p:nvPr/>
          </p:nvSpPr>
          <p:spPr>
            <a:xfrm>
              <a:off x="10273262" y="1679539"/>
              <a:ext cx="1352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Animal.java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99D62A2-9120-43F0-6757-7E878F8E5F15}"/>
              </a:ext>
            </a:extLst>
          </p:cNvPr>
          <p:cNvSpPr txBox="1">
            <a:spLocks/>
          </p:cNvSpPr>
          <p:nvPr/>
        </p:nvSpPr>
        <p:spPr>
          <a:xfrm>
            <a:off x="606113" y="2694440"/>
            <a:ext cx="11235266" cy="26396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9E9DAD-D730-3678-79D3-4CF7053BA1E6}"/>
              </a:ext>
            </a:extLst>
          </p:cNvPr>
          <p:cNvSpPr txBox="1"/>
          <p:nvPr/>
        </p:nvSpPr>
        <p:spPr>
          <a:xfrm>
            <a:off x="870768" y="3013761"/>
            <a:ext cx="10842863" cy="2267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20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"Dog eats"</a:t>
            </a: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 </a:t>
            </a:r>
          </a:p>
          <a:p>
            <a:pPr>
              <a:lnSpc>
                <a:spcPts val="1425"/>
              </a:lnSpc>
            </a:pPr>
            <a:endParaRPr lang="en-PH" sz="2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9C68E94-BBF5-2748-8460-7249CD468E98}"/>
              </a:ext>
            </a:extLst>
          </p:cNvPr>
          <p:cNvGrpSpPr/>
          <p:nvPr/>
        </p:nvGrpSpPr>
        <p:grpSpPr>
          <a:xfrm>
            <a:off x="10129149" y="2829095"/>
            <a:ext cx="1412468" cy="369332"/>
            <a:chOff x="9913262" y="1679539"/>
            <a:chExt cx="1412468" cy="369332"/>
          </a:xfrm>
        </p:grpSpPr>
        <p:pic>
          <p:nvPicPr>
            <p:cNvPr id="20" name="Picture 19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344CE7B-EFAE-A052-765B-0275C1B91C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46C0672-5EEB-0141-ABAE-BDB27CCE7A81}"/>
                </a:ext>
              </a:extLst>
            </p:cNvPr>
            <p:cNvSpPr txBox="1"/>
            <p:nvPr/>
          </p:nvSpPr>
          <p:spPr>
            <a:xfrm>
              <a:off x="10273262" y="1679539"/>
              <a:ext cx="1052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Dog.java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5AD169C-355A-DC4F-98DD-A37F2C939C9B}"/>
              </a:ext>
            </a:extLst>
          </p:cNvPr>
          <p:cNvSpPr/>
          <p:nvPr/>
        </p:nvSpPr>
        <p:spPr>
          <a:xfrm>
            <a:off x="1411915" y="3829592"/>
            <a:ext cx="5002332" cy="10785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58827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4760</TotalTime>
  <Words>336</Words>
  <Application>Microsoft Office PowerPoint</Application>
  <PresentationFormat>Widescreen</PresentationFormat>
  <Paragraphs>83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(Body)</vt:lpstr>
      <vt:lpstr>Aptos Display</vt:lpstr>
      <vt:lpstr>Arial</vt:lpstr>
      <vt:lpstr>Consolas</vt:lpstr>
      <vt:lpstr>Wingdings</vt:lpstr>
      <vt:lpstr>Office Theme</vt:lpstr>
      <vt:lpstr>Abstraction</vt:lpstr>
      <vt:lpstr>Outline</vt:lpstr>
      <vt:lpstr>Abstraction in Java</vt:lpstr>
      <vt:lpstr>Abstraction in Java</vt:lpstr>
      <vt:lpstr>Abstract Classes</vt:lpstr>
      <vt:lpstr>Abstract Class </vt:lpstr>
      <vt:lpstr>Abstract Class</vt:lpstr>
      <vt:lpstr>Abstract Method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SLY Ponio</cp:lastModifiedBy>
  <cp:revision>960</cp:revision>
  <dcterms:created xsi:type="dcterms:W3CDTF">2024-08-08T01:29:50Z</dcterms:created>
  <dcterms:modified xsi:type="dcterms:W3CDTF">2025-04-14T05:56:27Z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